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8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01"/>
    <p:restoredTop sz="94637"/>
  </p:normalViewPr>
  <p:slideViewPr>
    <p:cSldViewPr snapToGrid="0">
      <p:cViewPr varScale="1">
        <p:scale>
          <a:sx n="67" d="100"/>
          <a:sy n="67" d="100"/>
        </p:scale>
        <p:origin x="132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51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08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28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95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99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77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129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866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841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34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09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996579-7865-5449-AE5E-81BC0A5D97D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274B81-3F20-154F-80DC-83E15ED7BC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86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12039-53E8-8262-235F-B43315482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>
            <a:extLst>
              <a:ext uri="{FF2B5EF4-FFF2-40B4-BE49-F238E27FC236}">
                <a16:creationId xmlns:a16="http://schemas.microsoft.com/office/drawing/2014/main" id="{B4D6CFD4-BE91-15F8-8E93-409B0DC53736}"/>
              </a:ext>
            </a:extLst>
          </p:cNvPr>
          <p:cNvSpPr/>
          <p:nvPr/>
        </p:nvSpPr>
        <p:spPr>
          <a:xfrm>
            <a:off x="329876" y="273580"/>
            <a:ext cx="6396604" cy="1308761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891A50-4840-659B-64ED-D55FE5E3DE62}"/>
              </a:ext>
            </a:extLst>
          </p:cNvPr>
          <p:cNvSpPr txBox="1"/>
          <p:nvPr/>
        </p:nvSpPr>
        <p:spPr>
          <a:xfrm>
            <a:off x="821169" y="1017085"/>
            <a:ext cx="5215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206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PTA</a:t>
            </a:r>
            <a:r>
              <a:rPr lang="ja-JP" altLang="en-US" sz="2800" b="1">
                <a:solidFill>
                  <a:srgbClr val="00206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ボランティア募集のご案内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B885C68-C8F2-15F1-3727-B6F642FD0575}"/>
              </a:ext>
            </a:extLst>
          </p:cNvPr>
          <p:cNvSpPr txBox="1"/>
          <p:nvPr/>
        </p:nvSpPr>
        <p:spPr>
          <a:xfrm>
            <a:off x="336186" y="2758743"/>
            <a:ext cx="6185626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■募集対象</a:t>
            </a: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飯田下伊那　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PTA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会員の皆様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■募集人数</a:t>
            </a: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第一次募集　約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50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名程度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■募集期間（第一次）</a:t>
            </a: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2025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年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5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1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日（木）～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6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14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日（土）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■活動期間</a:t>
            </a:r>
          </a:p>
          <a:p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夏季：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6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28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日（土）～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8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24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日（日）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【9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週間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</a:p>
          <a:p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冬季：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11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1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日（土）～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12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28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日（日）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【9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週間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</a:p>
          <a:p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■お願いしたい活動内容</a:t>
            </a:r>
          </a:p>
          <a:p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講座当日の受付および、講座のサポート業務など</a:t>
            </a:r>
          </a:p>
          <a:p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※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ご都合に応じ、参加が可能な講座を選べます。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■参加特典</a:t>
            </a:r>
          </a:p>
          <a:p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講座の先行予約権（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1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講座分）</a:t>
            </a:r>
            <a:b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　　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※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一般の予約受付の開始前に、先行して講座予約が可能です。</a:t>
            </a:r>
          </a:p>
          <a:p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ボランティア活動時の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T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シャツをお渡しいたします。</a:t>
            </a:r>
            <a:b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■申込方法：</a:t>
            </a:r>
            <a:endParaRPr lang="en-US" altLang="ja-JP" sz="14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「エンジョイスクエア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PTA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ボランティア」公式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LINE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にご登録ください</a:t>
            </a:r>
            <a:r>
              <a:rPr lang="ja-JP" altLang="en-US" sz="1200">
                <a:solidFill>
                  <a:srgbClr val="C0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。</a:t>
            </a:r>
            <a:endParaRPr lang="en-US" altLang="ja-JP" sz="1200" dirty="0">
              <a:solidFill>
                <a:srgbClr val="C0000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" name="図 2" descr="QR コード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C12CB4B-1DEB-4E40-51C5-6F24F72C9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384" y="7547417"/>
            <a:ext cx="1418566" cy="141856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5F1AC3-8FE3-36C9-EE5A-F635C35AE824}"/>
              </a:ext>
            </a:extLst>
          </p:cNvPr>
          <p:cNvSpPr txBox="1"/>
          <p:nvPr/>
        </p:nvSpPr>
        <p:spPr>
          <a:xfrm>
            <a:off x="336185" y="1828562"/>
            <a:ext cx="61856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600" b="1">
                <a:latin typeface="Meiryo" panose="020B0604030504040204" pitchFamily="34" charset="-128"/>
                <a:ea typeface="Meiryo" panose="020B0604030504040204" pitchFamily="34" charset="-128"/>
              </a:rPr>
              <a:t>「エンジョイスクエア」では、</a:t>
            </a:r>
            <a:r>
              <a:rPr lang="en-US" altLang="ja-JP" sz="1600" b="1" dirty="0">
                <a:latin typeface="Meiryo" panose="020B0604030504040204" pitchFamily="34" charset="-128"/>
                <a:ea typeface="Meiryo" panose="020B0604030504040204" pitchFamily="34" charset="-128"/>
              </a:rPr>
              <a:t>PTA</a:t>
            </a:r>
            <a:r>
              <a:rPr lang="ja-JP" altLang="en-US" sz="1600" b="1">
                <a:latin typeface="Meiryo" panose="020B0604030504040204" pitchFamily="34" charset="-128"/>
                <a:ea typeface="Meiryo" panose="020B0604030504040204" pitchFamily="34" charset="-128"/>
              </a:rPr>
              <a:t>の皆様を対象に、</a:t>
            </a:r>
            <a:endParaRPr lang="en-US" altLang="ja-JP" sz="16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>
              <a:buNone/>
            </a:pPr>
            <a:r>
              <a:rPr lang="ja-JP" altLang="en-US" sz="1600" b="1">
                <a:latin typeface="Meiryo" panose="020B0604030504040204" pitchFamily="34" charset="-128"/>
                <a:ea typeface="Meiryo" panose="020B0604030504040204" pitchFamily="34" charset="-128"/>
              </a:rPr>
              <a:t>ボランティアスタッフを募集いたします。</a:t>
            </a:r>
            <a:endParaRPr lang="en-US" altLang="ja-JP" sz="16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>
              <a:buNone/>
            </a:pPr>
            <a:r>
              <a:rPr lang="ja-JP" altLang="en-US" sz="1600" b="1">
                <a:latin typeface="Meiryo" panose="020B0604030504040204" pitchFamily="34" charset="-128"/>
                <a:ea typeface="Meiryo" panose="020B0604030504040204" pitchFamily="34" charset="-128"/>
              </a:rPr>
              <a:t>多くの皆様のご参加を心よりお待ちしております。</a:t>
            </a:r>
            <a:endParaRPr lang="en-US" altLang="ja-JP" sz="16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9" name="図 8" descr="赤いシャツを着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BFE5159-E281-38E1-8650-48575A4DE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95" b="97185" l="2935" r="95260">
                        <a14:foregroundMark x1="30023" y1="93356" x2="65914" y2="91667"/>
                        <a14:foregroundMark x1="65914" y1="91667" x2="73702" y2="92905"/>
                        <a14:foregroundMark x1="92325" y1="32995" x2="92325" y2="32995"/>
                        <a14:foregroundMark x1="5079" y1="33784" x2="5079" y2="33784"/>
                        <a14:foregroundMark x1="36795" y1="11036" x2="54402" y2="7995"/>
                        <a14:foregroundMark x1="54402" y1="7995" x2="60158" y2="8446"/>
                        <a14:foregroundMark x1="24944" y1="96734" x2="42664" y2="97185"/>
                        <a14:foregroundMark x1="42664" y1="97185" x2="74492" y2="95833"/>
                        <a14:foregroundMark x1="36456" y1="7995" x2="45711" y2="7207"/>
                        <a14:foregroundMark x1="95260" y1="32995" x2="95260" y2="32995"/>
                        <a14:foregroundMark x1="2935" y1="33333" x2="2935" y2="3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21" y="3095815"/>
            <a:ext cx="2996315" cy="268458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6C60216-A187-6086-16FD-59ED8FEA5A4B}"/>
              </a:ext>
            </a:extLst>
          </p:cNvPr>
          <p:cNvSpPr txBox="1"/>
          <p:nvPr/>
        </p:nvSpPr>
        <p:spPr>
          <a:xfrm>
            <a:off x="4507684" y="5780399"/>
            <a:ext cx="1907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rPr>
              <a:t>※</a:t>
            </a:r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スタッフ</a:t>
            </a:r>
            <a:r>
              <a: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rPr>
              <a:t>T</a:t>
            </a:r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シャツ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（イメージ）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0D99C4B-03EF-B91D-AC7F-B145A8412EAF}"/>
              </a:ext>
            </a:extLst>
          </p:cNvPr>
          <p:cNvSpPr txBox="1"/>
          <p:nvPr/>
        </p:nvSpPr>
        <p:spPr>
          <a:xfrm>
            <a:off x="5166285" y="27359"/>
            <a:ext cx="17548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令和７年　４月</a:t>
            </a:r>
            <a:r>
              <a: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rPr>
              <a:t>30</a:t>
            </a:r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日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3" name="図 1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6E977AD-2BEF-C1AE-CAFE-A09CDBAB5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2745" y="181755"/>
            <a:ext cx="3292505" cy="99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1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0A1E1-AD8D-D5AD-43B3-8DA77B88B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>
            <a:extLst>
              <a:ext uri="{FF2B5EF4-FFF2-40B4-BE49-F238E27FC236}">
                <a16:creationId xmlns:a16="http://schemas.microsoft.com/office/drawing/2014/main" id="{3ACDF62E-D7EC-DD11-5B29-BD1AE2056FFA}"/>
              </a:ext>
            </a:extLst>
          </p:cNvPr>
          <p:cNvSpPr/>
          <p:nvPr/>
        </p:nvSpPr>
        <p:spPr>
          <a:xfrm>
            <a:off x="392360" y="8124220"/>
            <a:ext cx="6272894" cy="848074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851A218-6B7D-DC7D-67F0-19F7CA9B7068}"/>
              </a:ext>
            </a:extLst>
          </p:cNvPr>
          <p:cNvSpPr txBox="1"/>
          <p:nvPr/>
        </p:nvSpPr>
        <p:spPr>
          <a:xfrm>
            <a:off x="1230125" y="432475"/>
            <a:ext cx="4148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>
                <a:latin typeface="Meiryo" panose="020B0604030504040204" pitchFamily="34" charset="-128"/>
                <a:ea typeface="Meiryo" panose="020B0604030504040204" pitchFamily="34" charset="-128"/>
              </a:rPr>
              <a:t>🎓 </a:t>
            </a:r>
            <a:r>
              <a:rPr lang="ja-JP" altLang="en-US" sz="2400" b="1">
                <a:latin typeface="Meiryo" panose="020B0604030504040204" pitchFamily="34" charset="-128"/>
                <a:ea typeface="Meiryo" panose="020B0604030504040204" pitchFamily="34" charset="-128"/>
              </a:rPr>
              <a:t>よくあるご質問（</a:t>
            </a:r>
            <a:r>
              <a:rPr lang="en-US" altLang="ja-JP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Q</a:t>
            </a:r>
            <a:r>
              <a:rPr lang="ja-JP" altLang="en-US" sz="2400" b="1">
                <a:latin typeface="Meiryo" panose="020B0604030504040204" pitchFamily="34" charset="-128"/>
                <a:ea typeface="Meiryo" panose="020B0604030504040204" pitchFamily="34" charset="-128"/>
              </a:rPr>
              <a:t>＆</a:t>
            </a:r>
            <a:r>
              <a:rPr lang="en-US" altLang="ja-JP" sz="2400" b="1" dirty="0">
                <a:latin typeface="Meiryo" panose="020B0604030504040204" pitchFamily="34" charset="-128"/>
                <a:ea typeface="Meiryo" panose="020B0604030504040204" pitchFamily="34" charset="-128"/>
              </a:rPr>
              <a:t>A</a:t>
            </a:r>
            <a:r>
              <a:rPr lang="ja-JP" altLang="en-US" sz="2400" b="1">
                <a:latin typeface="Meiryo" panose="020B0604030504040204" pitchFamily="34" charset="-128"/>
                <a:ea typeface="Meiryo" panose="020B0604030504040204" pitchFamily="34" charset="-128"/>
              </a:rPr>
              <a:t>）</a:t>
            </a:r>
            <a:endParaRPr kumimoji="1" lang="en-US" altLang="ja-JP" sz="2400" b="1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DAA4B3-13A2-08CB-229E-FDC93D981B03}"/>
              </a:ext>
            </a:extLst>
          </p:cNvPr>
          <p:cNvSpPr txBox="1"/>
          <p:nvPr/>
        </p:nvSpPr>
        <p:spPr>
          <a:xfrm>
            <a:off x="504541" y="1019780"/>
            <a:ext cx="6161892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 </a:t>
            </a:r>
            <a:r>
              <a:rPr lang="en-US" altLang="ja-JP" sz="1400" b="1" dirty="0">
                <a:latin typeface="Meiryo" panose="020B0604030504040204" pitchFamily="34" charset="-128"/>
                <a:ea typeface="Meiryo" panose="020B0604030504040204" pitchFamily="34" charset="-128"/>
              </a:rPr>
              <a:t>Q. </a:t>
            </a: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どうやってボランティアの情報を受け取るのですか？</a:t>
            </a: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A.</a:t>
            </a:r>
            <a:b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登録された方には、公式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LINE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にて</a:t>
            </a:r>
            <a:b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「◯日◯講座に◯名募集」などの情報をお送りします。</a:t>
            </a:r>
            <a:b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もし、参加できる講座があれば、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「◯日◯講座に参加可能　お名前」を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LINE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でご返信ください。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（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※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他の人には見えません）</a:t>
            </a:r>
            <a:b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その後、事務局がマッチングを行い、詳細をご案内します。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 </a:t>
            </a:r>
            <a:r>
              <a:rPr lang="en-US" altLang="ja-JP" sz="1400" b="1" dirty="0">
                <a:latin typeface="Meiryo" panose="020B0604030504040204" pitchFamily="34" charset="-128"/>
                <a:ea typeface="Meiryo" panose="020B0604030504040204" pitchFamily="34" charset="-128"/>
              </a:rPr>
              <a:t>Q. </a:t>
            </a: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保護者が参加する講座に、自分の子どもも参加できますか？</a:t>
            </a: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A.</a:t>
            </a:r>
            <a:b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はい、可能な限り優先的に参加できるよう配慮します。</a:t>
            </a:r>
            <a:b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※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ただし、講座内容や定員によりご希望に添えない場合もあります。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 </a:t>
            </a:r>
            <a:r>
              <a:rPr lang="en-US" altLang="ja-JP" sz="1400" b="1" dirty="0">
                <a:latin typeface="Meiryo" panose="020B0604030504040204" pitchFamily="34" charset="-128"/>
                <a:ea typeface="Meiryo" panose="020B0604030504040204" pitchFamily="34" charset="-128"/>
              </a:rPr>
              <a:t>Q. </a:t>
            </a: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子どもが参加予定の講座に、ボランティアとして入れますか？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A.</a:t>
            </a: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その講座でボランティアを募集していて、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事務局でマッチングができれば入ることができます。</a:t>
            </a:r>
            <a:b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ただし、すべての講座で募集があるとは限らず、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応募が多い場合はマッチングできないこともあります。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あらかじめご了承ください。</a:t>
            </a: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■ </a:t>
            </a:r>
            <a:r>
              <a:rPr lang="en-US" altLang="ja-JP" sz="1400" b="1" dirty="0">
                <a:latin typeface="Meiryo" panose="020B0604030504040204" pitchFamily="34" charset="-128"/>
                <a:ea typeface="Meiryo" panose="020B0604030504040204" pitchFamily="34" charset="-128"/>
              </a:rPr>
              <a:t>Q. </a:t>
            </a:r>
            <a:r>
              <a:rPr lang="ja-JP" altLang="en-US" sz="1400" b="1">
                <a:latin typeface="Meiryo" panose="020B0604030504040204" pitchFamily="34" charset="-128"/>
                <a:ea typeface="Meiryo" panose="020B0604030504040204" pitchFamily="34" charset="-128"/>
              </a:rPr>
              <a:t>何回くらい参加すればよいですか？</a:t>
            </a:r>
          </a:p>
          <a:p>
            <a:pPr>
              <a:buNone/>
            </a:pP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A.</a:t>
            </a:r>
            <a:b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決まりはありません。</a:t>
            </a: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1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回のみの参加も歓迎です。</a:t>
            </a:r>
            <a:b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	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ご都合のつく範囲で、無理なくご協力ください。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171455-52CE-B59D-7759-3B587569CC26}"/>
              </a:ext>
            </a:extLst>
          </p:cNvPr>
          <p:cNvSpPr txBox="1"/>
          <p:nvPr/>
        </p:nvSpPr>
        <p:spPr>
          <a:xfrm>
            <a:off x="641216" y="8194958"/>
            <a:ext cx="582206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600" b="1">
                <a:latin typeface="Meiryo" panose="020B0604030504040204" pitchFamily="34" charset="-128"/>
                <a:ea typeface="Meiryo" panose="020B0604030504040204" pitchFamily="34" charset="-128"/>
              </a:rPr>
              <a:t>■連絡先　</a:t>
            </a:r>
            <a:r>
              <a:rPr lang="ja-JP" altLang="en-US" sz="1400">
                <a:latin typeface="Meiryo" panose="020B0604030504040204" pitchFamily="34" charset="-128"/>
                <a:ea typeface="Meiryo" panose="020B0604030504040204" pitchFamily="34" charset="-128"/>
              </a:rPr>
              <a:t>エンジョイスクエア事務局　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0265</a:t>
            </a:r>
            <a:r>
              <a:rPr lang="ja-JP" altLang="en-US" sz="1400">
                <a:latin typeface="Meiryo" panose="020B0604030504040204" pitchFamily="34" charset="-128"/>
                <a:ea typeface="Meiryo" panose="020B0604030504040204" pitchFamily="34" charset="-128"/>
              </a:rPr>
              <a:t>ー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38</a:t>
            </a:r>
            <a:r>
              <a:rPr lang="ja-JP" altLang="en-US" sz="1400">
                <a:latin typeface="Meiryo" panose="020B0604030504040204" pitchFamily="34" charset="-128"/>
                <a:ea typeface="Meiryo" panose="020B0604030504040204" pitchFamily="34" charset="-128"/>
              </a:rPr>
              <a:t>ー</a:t>
            </a:r>
            <a:r>
              <a:rPr lang="en-US" altLang="ja-JP" sz="1400" dirty="0">
                <a:latin typeface="Meiryo" panose="020B0604030504040204" pitchFamily="34" charset="-128"/>
                <a:ea typeface="Meiryo" panose="020B0604030504040204" pitchFamily="34" charset="-128"/>
              </a:rPr>
              <a:t>0265</a:t>
            </a:r>
          </a:p>
          <a:p>
            <a:pPr algn="ctr"/>
            <a:br>
              <a:rPr lang="en-US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ご不明な点がございましたら、事務局までお気軽にお問い合わせください。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endParaRPr lang="ja-JP" altLang="en-US" sz="12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7" name="図 6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1731E50-EFF7-9230-690E-1D960B630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360" y="6517044"/>
            <a:ext cx="3361777" cy="153643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59FBC64-E8AE-23EA-9120-8D48B8E85AC0}"/>
              </a:ext>
            </a:extLst>
          </p:cNvPr>
          <p:cNvSpPr txBox="1"/>
          <p:nvPr/>
        </p:nvSpPr>
        <p:spPr>
          <a:xfrm>
            <a:off x="471747" y="5901491"/>
            <a:ext cx="638625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altLang="ja-JP" b="1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buNone/>
            </a:pPr>
            <a:r>
              <a:rPr lang="ja-JP" altLang="en-US" sz="1600" b="1">
                <a:latin typeface="Meiryo" panose="020B0604030504040204" pitchFamily="34" charset="-128"/>
                <a:ea typeface="Meiryo" panose="020B0604030504040204" pitchFamily="34" charset="-128"/>
              </a:rPr>
              <a:t>✨ </a:t>
            </a:r>
            <a:r>
              <a:rPr lang="ja-JP" altLang="en-US" sz="1600" b="1">
                <a:solidFill>
                  <a:srgbClr val="00206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子どもたちの「やりたい！」を、みんなで応援しましょう！</a:t>
            </a:r>
            <a:endParaRPr lang="en-US" altLang="ja-JP" sz="1600" b="1" dirty="0">
              <a:solidFill>
                <a:srgbClr val="00206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413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543</Words>
  <Application>Microsoft Macintosh PowerPoint</Application>
  <PresentationFormat>画面に合わせる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昭久 代田</dc:creator>
  <cp:lastModifiedBy>昭久 代田</cp:lastModifiedBy>
  <cp:revision>6</cp:revision>
  <cp:lastPrinted>2025-04-30T07:37:03Z</cp:lastPrinted>
  <dcterms:created xsi:type="dcterms:W3CDTF">2025-04-29T07:06:57Z</dcterms:created>
  <dcterms:modified xsi:type="dcterms:W3CDTF">2025-04-30T07:51:07Z</dcterms:modified>
</cp:coreProperties>
</file>